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35763" cy="98663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278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65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98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081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08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257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94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49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571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33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1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E9BC-9DF6-4402-B964-9936C587F6C1}" type="datetimeFigureOut">
              <a:rPr lang="hr-HR" smtClean="0"/>
              <a:t>26.5.2014.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9031-C0F2-4585-854A-FE95327EC9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08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ipro.hr/mipro_glavna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76872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normAutofit fontScale="90000"/>
          </a:bodyPr>
          <a:lstStyle>
            <a:lvl1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hr-HR" altLang="sr-Latn-RS" sz="3600" b="1" i="1" dirty="0"/>
              <a:t/>
            </a:r>
            <a:br>
              <a:rPr lang="hr-HR" altLang="sr-Latn-RS" sz="3600" b="1" i="1" dirty="0"/>
            </a:br>
            <a:r>
              <a:rPr lang="hr-HR" altLang="sr-Latn-RS" sz="3200" b="1" i="1" dirty="0"/>
              <a:t/>
            </a:r>
            <a:br>
              <a:rPr lang="hr-HR" altLang="sr-Latn-RS" sz="3200" b="1" i="1" dirty="0"/>
            </a:br>
            <a:r>
              <a:rPr lang="hr-HR" altLang="sr-Latn-RS" sz="1000" b="1" i="1" dirty="0"/>
              <a:t/>
            </a:r>
            <a:br>
              <a:rPr lang="hr-HR" altLang="sr-Latn-RS" sz="1000" b="1" i="1" dirty="0"/>
            </a:br>
            <a:r>
              <a:rPr lang="hr-HR" altLang="sr-Latn-RS" sz="1000" b="1" i="1" dirty="0"/>
              <a:t/>
            </a:r>
            <a:br>
              <a:rPr lang="hr-HR" altLang="sr-Latn-RS" sz="1000" b="1" i="1" dirty="0"/>
            </a:br>
            <a:r>
              <a:rPr lang="hr-HR" altLang="sr-Latn-RS" sz="1000" b="1" i="1" dirty="0"/>
              <a:t/>
            </a:r>
            <a:br>
              <a:rPr lang="hr-HR" altLang="sr-Latn-RS" sz="1000" b="1" i="1" dirty="0"/>
            </a:br>
            <a:r>
              <a:rPr lang="hr-HR" altLang="sr-Latn-RS" sz="3100" b="1" dirty="0">
                <a:solidFill>
                  <a:srgbClr val="FFFF00"/>
                </a:solidFill>
              </a:rPr>
              <a:t>Ministarstvo </a:t>
            </a:r>
            <a:r>
              <a:rPr lang="hr-HR" altLang="sr-Latn-RS" sz="3100" b="1" dirty="0" smtClean="0">
                <a:solidFill>
                  <a:srgbClr val="FFFF00"/>
                </a:solidFill>
              </a:rPr>
              <a:t>pomorstva, </a:t>
            </a:r>
            <a:r>
              <a:rPr lang="hr-HR" altLang="sr-Latn-RS" sz="3100" b="1" dirty="0">
                <a:solidFill>
                  <a:srgbClr val="FFFF00"/>
                </a:solidFill>
              </a:rPr>
              <a:t>prometa i infrastrukture</a:t>
            </a:r>
            <a:r>
              <a:rPr lang="hr-HR" altLang="sr-Latn-RS" sz="3100" b="1" i="1" dirty="0">
                <a:solidFill>
                  <a:srgbClr val="FFFF00"/>
                </a:solidFill>
              </a:rPr>
              <a:t/>
            </a:r>
            <a:br>
              <a:rPr lang="hr-HR" altLang="sr-Latn-RS" sz="3100" b="1" i="1" dirty="0">
                <a:solidFill>
                  <a:srgbClr val="FFFF00"/>
                </a:solidFill>
              </a:rPr>
            </a:br>
            <a:r>
              <a:rPr lang="hr-HR" altLang="sr-Latn-RS" sz="1000" b="1" i="1" dirty="0"/>
              <a:t/>
            </a:r>
            <a:br>
              <a:rPr lang="hr-HR" altLang="sr-Latn-RS" sz="1000" b="1" i="1" dirty="0"/>
            </a:br>
            <a:r>
              <a:rPr lang="hr-HR" altLang="sr-Latn-RS" sz="1000" b="1" i="1" dirty="0" smtClean="0"/>
              <a:t/>
            </a:r>
            <a:br>
              <a:rPr lang="hr-HR" altLang="sr-Latn-RS" sz="1000" b="1" i="1" dirty="0" smtClean="0"/>
            </a:br>
            <a:r>
              <a:rPr lang="hr-HR" altLang="sr-Latn-RS" sz="1000" b="1" i="1" dirty="0"/>
              <a:t/>
            </a:r>
            <a:br>
              <a:rPr lang="hr-HR" altLang="sr-Latn-RS" sz="1000" b="1" i="1" dirty="0"/>
            </a:br>
            <a:r>
              <a:rPr lang="hr-HR" sz="3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sx="1000" sy="1000" algn="ctr" rotWithShape="0">
                    <a:schemeClr val="bg2">
                      <a:lumMod val="25000"/>
                    </a:schemeClr>
                  </a:outerShdw>
                </a:effectLst>
              </a:rPr>
              <a:t>Okvirni nacionalni program za razvoj infrastrukture širokopojasnog pristupa </a:t>
            </a:r>
            <a:br>
              <a:rPr lang="hr-HR" sz="3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sx="1000" sy="1000" algn="ctr" rotWithShape="0">
                    <a:schemeClr val="bg2">
                      <a:lumMod val="25000"/>
                    </a:schemeClr>
                  </a:outerShdw>
                </a:effectLst>
              </a:rPr>
            </a:br>
            <a:r>
              <a:rPr lang="hr-HR" sz="3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sx="1000" sy="1000" algn="ctr" rotWithShape="0">
                    <a:schemeClr val="bg2">
                      <a:lumMod val="25000"/>
                    </a:schemeClr>
                  </a:outerShdw>
                </a:effectLst>
              </a:rPr>
              <a:t>u područjima u kojima ne postoji dostatan komercijalni interes za ulaganja (ONP)</a:t>
            </a:r>
            <a:r>
              <a:rPr lang="hr-HR" sz="3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sx="1000" sy="1000" algn="ctr" rotWithShape="0">
                    <a:schemeClr val="bg2">
                      <a:lumMod val="25000"/>
                    </a:schemeClr>
                  </a:outerShdw>
                </a:effectLst>
                <a:latin typeface="Times New Roman"/>
                <a:ea typeface="Calibri"/>
              </a:rPr>
              <a:t/>
            </a:r>
            <a:br>
              <a:rPr lang="hr-HR" sz="31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sx="1000" sy="1000" algn="ctr" rotWithShape="0">
                    <a:schemeClr val="bg2">
                      <a:lumMod val="25000"/>
                    </a:schemeClr>
                  </a:outerShdw>
                </a:effectLst>
                <a:latin typeface="Times New Roman"/>
                <a:ea typeface="Calibri"/>
              </a:rPr>
            </a:br>
            <a:endParaRPr lang="en-GB" altLang="sr-Latn-RS" sz="3100" b="1" i="1" dirty="0">
              <a:solidFill>
                <a:schemeClr val="bg2">
                  <a:lumMod val="25000"/>
                </a:schemeClr>
              </a:solidFill>
              <a:effectLst>
                <a:outerShdw sx="1000" sy="1000" algn="ctr" rotWithShape="0">
                  <a:schemeClr val="bg2">
                    <a:lumMod val="25000"/>
                  </a:schemeClr>
                </a:outerShdw>
              </a:effectLst>
            </a:endParaRPr>
          </a:p>
        </p:txBody>
      </p:sp>
      <p:pic>
        <p:nvPicPr>
          <p:cNvPr id="6" name="Picture 8" descr="poziv na MIPR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34219"/>
            <a:ext cx="16827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weil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566738"/>
            <a:ext cx="1101725" cy="143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9" y="327744"/>
            <a:ext cx="936104" cy="13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Uvodničari:</a:t>
            </a:r>
            <a:br>
              <a:rPr lang="hr-HR" dirty="0" smtClean="0">
                <a:solidFill>
                  <a:srgbClr val="FFFF00"/>
                </a:solidFill>
              </a:rPr>
            </a:b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4752528"/>
          </a:xfrm>
        </p:spPr>
        <p:txBody>
          <a:bodyPr>
            <a:normAutofit lnSpcReduction="10000"/>
          </a:bodyPr>
          <a:lstStyle/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Tomislav Majnarić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dipl.ing.el., </a:t>
            </a:r>
            <a:r>
              <a:rPr lang="hr-HR" sz="2800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Lator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d.o.o.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Josip Šajnović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HAKOM</a:t>
            </a:r>
          </a:p>
          <a:p>
            <a:pPr marL="342900" indent="-342900" algn="l"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>
                <a:solidFill>
                  <a:schemeClr val="bg2">
                    <a:lumMod val="25000"/>
                  </a:schemeClr>
                </a:solidFill>
              </a:rPr>
              <a:t>Martina Štorek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Ministarstvo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financija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Tatjana Borovina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MRRFEU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Predstavnici JLS:</a:t>
            </a:r>
            <a:b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</a:b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Boris </a:t>
            </a:r>
            <a:r>
              <a:rPr lang="hr-HR" sz="2800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Krstanović</a:t>
            </a: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PGŽ</a:t>
            </a:r>
            <a:endParaRPr lang="hr-HR" sz="2800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0" algn="l">
              <a:spcAft>
                <a:spcPts val="0"/>
              </a:spcAft>
              <a:tabLst>
                <a:tab pos="457200" algn="l"/>
              </a:tabLst>
            </a:pP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Čedomir </a:t>
            </a:r>
            <a:r>
              <a:rPr lang="hr-HR" sz="2800" b="1" dirty="0" err="1" smtClean="0">
                <a:solidFill>
                  <a:schemeClr val="bg2">
                    <a:lumMod val="25000"/>
                  </a:schemeClr>
                </a:solidFill>
              </a:rPr>
              <a:t>Miler</a:t>
            </a: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grad Krk</a:t>
            </a:r>
          </a:p>
          <a:p>
            <a:pPr lvl="0" algn="l">
              <a:spcAft>
                <a:spcPts val="0"/>
              </a:spcAft>
              <a:tabLst>
                <a:tab pos="457200" algn="l"/>
              </a:tabLst>
            </a:pPr>
            <a:r>
              <a:rPr lang="hr-HR" sz="2800" b="1" dirty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  Stanislav </a:t>
            </a:r>
            <a:r>
              <a:rPr lang="hr-HR" sz="2800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Magić</a:t>
            </a: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/>
              </a:rPr>
              <a:t>Infrastruktura d.o.o.</a:t>
            </a:r>
          </a:p>
          <a:p>
            <a:pPr lvl="0" algn="l">
              <a:spcAft>
                <a:spcPts val="0"/>
              </a:spcAft>
              <a:tabLst>
                <a:tab pos="457200" algn="l"/>
              </a:tabLst>
            </a:pPr>
            <a:endParaRPr lang="hr-HR" sz="2800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0" algn="l">
              <a:spcAft>
                <a:spcPts val="0"/>
              </a:spcAft>
              <a:tabLst>
                <a:tab pos="457200" algn="l"/>
              </a:tabLst>
            </a:pP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Moderator: </a:t>
            </a:r>
            <a:r>
              <a:rPr lang="hr-HR" sz="2800" b="1" dirty="0">
                <a:solidFill>
                  <a:schemeClr val="bg2">
                    <a:lumMod val="25000"/>
                  </a:schemeClr>
                </a:solidFill>
              </a:rPr>
              <a:t>Ivančica Urh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MPPI </a:t>
            </a:r>
            <a:endParaRPr lang="hr-HR" sz="2800" dirty="0">
              <a:solidFill>
                <a:schemeClr val="bg2">
                  <a:lumMod val="25000"/>
                </a:schemeClr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796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00"/>
                </a:solidFill>
              </a:rPr>
              <a:t>Korisni linkovi:</a:t>
            </a:r>
            <a:r>
              <a:rPr lang="hr-HR" dirty="0">
                <a:solidFill>
                  <a:srgbClr val="FFFF00"/>
                </a:solidFill>
              </a:rPr>
              <a:t/>
            </a:r>
            <a:br>
              <a:rPr lang="hr-HR" dirty="0">
                <a:solidFill>
                  <a:srgbClr val="FFFF00"/>
                </a:solidFill>
              </a:rPr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76864" cy="4248472"/>
          </a:xfrm>
        </p:spPr>
        <p:txBody>
          <a:bodyPr>
            <a:normAutofit fontScale="92500"/>
          </a:bodyPr>
          <a:lstStyle/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ONP </a:t>
            </a:r>
            <a:r>
              <a:rPr lang="hr-HR" b="1" dirty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www.mppi.hr/</a:t>
            </a:r>
            <a:r>
              <a:rPr lang="hr-HR" sz="2800" dirty="0" err="1" smtClean="0">
                <a:solidFill>
                  <a:schemeClr val="bg2">
                    <a:lumMod val="25000"/>
                  </a:schemeClr>
                </a:solidFill>
              </a:rPr>
              <a:t>default.aspx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hr-HR" sz="2800" dirty="0" err="1" smtClean="0">
                <a:solidFill>
                  <a:schemeClr val="bg2">
                    <a:lumMod val="25000"/>
                  </a:schemeClr>
                </a:solidFill>
              </a:rPr>
              <a:t>id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=10457</a:t>
            </a:r>
            <a:endParaRPr lang="hr-HR" sz="2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b="1" dirty="0" smtClean="0">
                <a:solidFill>
                  <a:schemeClr val="bg2">
                    <a:lumMod val="25000"/>
                  </a:schemeClr>
                </a:solidFill>
              </a:rPr>
              <a:t>EK-vodič za JLS -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http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://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ec.europa.eu/</a:t>
            </a:r>
            <a:r>
              <a:rPr lang="hr-HR" sz="2800" dirty="0" err="1">
                <a:solidFill>
                  <a:schemeClr val="bg2">
                    <a:lumMod val="25000"/>
                  </a:schemeClr>
                </a:solidFill>
              </a:rPr>
              <a:t>digital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hr-HR" sz="2800" dirty="0" err="1">
                <a:solidFill>
                  <a:schemeClr val="bg2">
                    <a:lumMod val="25000"/>
                  </a:schemeClr>
                </a:solidFill>
              </a:rPr>
              <a:t>agenda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hr-HR" sz="2800" dirty="0" err="1">
                <a:solidFill>
                  <a:schemeClr val="bg2">
                    <a:lumMod val="25000"/>
                  </a:schemeClr>
                </a:solidFill>
              </a:rPr>
              <a:t>en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hr-HR" sz="2800" dirty="0" err="1">
                <a:solidFill>
                  <a:schemeClr val="bg2">
                    <a:lumMod val="25000"/>
                  </a:schemeClr>
                </a:solidFill>
              </a:rPr>
              <a:t>guide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-broadband-</a:t>
            </a:r>
            <a:r>
              <a:rPr lang="hr-HR" sz="2800" dirty="0" err="1">
                <a:solidFill>
                  <a:schemeClr val="bg2">
                    <a:lumMod val="25000"/>
                  </a:schemeClr>
                </a:solidFill>
              </a:rPr>
              <a:t>development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r-HR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Državne potpore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www.mfin.hr/hr/</a:t>
            </a:r>
            <a:r>
              <a:rPr lang="hr-HR" sz="2800" dirty="0" err="1" smtClean="0">
                <a:solidFill>
                  <a:schemeClr val="bg2">
                    <a:lumMod val="25000"/>
                  </a:schemeClr>
                </a:solidFill>
              </a:rPr>
              <a:t>drzavne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-potpore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EU fondovi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– www.mrrfeu.hr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Zakonodavni okvir el. komunikacija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– www.mppi.hr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Regulacija tržišta EK-</a:t>
            </a:r>
            <a:r>
              <a:rPr lang="hr-H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www.hakom.hr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800" b="1" dirty="0" smtClean="0">
                <a:solidFill>
                  <a:schemeClr val="bg2">
                    <a:lumMod val="25000"/>
                  </a:schemeClr>
                </a:solidFill>
              </a:rPr>
              <a:t>Gradnja i prostorno uređenje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</a:rPr>
              <a:t>– www.mgpu.hr</a:t>
            </a:r>
            <a:endParaRPr lang="hr-HR" sz="2800" dirty="0">
              <a:solidFill>
                <a:schemeClr val="bg2">
                  <a:lumMod val="25000"/>
                </a:scheme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30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64</Words>
  <Application>Microsoft Office PowerPoint</Application>
  <PresentationFormat>Prikaz na zaslonu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Theme</vt:lpstr>
      <vt:lpstr>     Ministarstvo pomorstva, prometa i infrastrukture    Okvirni nacionalni program za razvoj infrastrukture širokopojasnog pristupa  u područjima u kojima ne postoji dostatan komercijalni interes za ulaganja (ONP) </vt:lpstr>
      <vt:lpstr>Uvodničari: </vt:lpstr>
      <vt:lpstr>Korisni linkovi: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Ministarstvo pomorstva, prometa i infrastrukture    Okvirni nacionalni program za razvoj infrastrukture širokopojasnog pristupa  u područjima u kojima ne postoji dostatan komercijalni interes za ulaganja</dc:title>
  <dc:creator>hdesk</dc:creator>
  <cp:lastModifiedBy>Ivančica Urh</cp:lastModifiedBy>
  <cp:revision>13</cp:revision>
  <cp:lastPrinted>2014-05-19T07:50:26Z</cp:lastPrinted>
  <dcterms:created xsi:type="dcterms:W3CDTF">2014-05-19T07:23:59Z</dcterms:created>
  <dcterms:modified xsi:type="dcterms:W3CDTF">2014-05-26T19:49:57Z</dcterms:modified>
</cp:coreProperties>
</file>